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3D2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371600"/>
            <a:ext cx="73152" cy="4114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1280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TERRAS SAGRADAS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109728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 incubator for</a:t>
            </a:r>
            <a:endParaRPr lang="en-US" sz="6000" dirty="0"/>
          </a:p>
          <a:p>
            <a:pPr indent="0" marL="0">
              <a:buNone/>
            </a:pPr>
            <a:r>
              <a:rPr lang="en-US" sz="60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human flourishing.</a:t>
            </a:r>
            <a:endParaRPr lang="en-US" sz="6000" dirty="0"/>
          </a:p>
        </p:txBody>
      </p:sp>
      <p:sp>
        <p:nvSpPr>
          <p:cNvPr id="5" name="Text 3"/>
          <p:cNvSpPr/>
          <p:nvPr/>
        </p:nvSpPr>
        <p:spPr>
          <a:xfrm>
            <a:off x="731520" y="4297680"/>
            <a:ext cx="10515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Inside a protected Atlantic Forest corridor in Serra Grande, Bahia —</a:t>
            </a:r>
            <a:endParaRPr lang="en-US" sz="1800" dirty="0"/>
          </a:p>
          <a:p>
            <a:pPr indent="0" marL="0">
              <a:buNone/>
            </a:pPr>
            <a:r>
              <a:rPr lang="en-US" sz="18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living university uniting research, sustainable architecture, and spiritual growth.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57607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Working dashboard · v0.1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31520" y="60350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Serra Grande · Bahia · Brasil  ·  Prepared May 2026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three-layer valuation.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7373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4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Year-5 enterprise value combines an appreciated land asset, the operating platform (institute + hospitality), and one-time village sales.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651760"/>
            <a:ext cx="3566160" cy="2743200"/>
          </a:xfrm>
          <a:prstGeom prst="roundRect">
            <a:avLst>
              <a:gd name="adj" fmla="val 2667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651760"/>
            <a:ext cx="3566160" cy="109728"/>
          </a:xfrm>
          <a:prstGeom prst="rect">
            <a:avLst/>
          </a:prstGeom>
          <a:solidFill>
            <a:srgbClr val="4A6B47"/>
          </a:solidFill>
          <a:ln w="12700">
            <a:solidFill>
              <a:srgbClr val="4A6B4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68680" y="283464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· LAND ASSET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868680" y="310896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Independent appraisal × 5y growth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" y="3566160"/>
            <a:ext cx="3291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R$ 18.5M</a:t>
            </a:r>
            <a:endParaRPr lang="en-US" sz="4000" dirty="0"/>
          </a:p>
        </p:txBody>
      </p:sp>
      <p:sp>
        <p:nvSpPr>
          <p:cNvPr id="10" name="Text 8"/>
          <p:cNvSpPr/>
          <p:nvPr/>
        </p:nvSpPr>
        <p:spPr>
          <a:xfrm>
            <a:off x="868680" y="48463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Mata Atlântica corridor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389120" y="2651760"/>
            <a:ext cx="3566160" cy="2743200"/>
          </a:xfrm>
          <a:prstGeom prst="roundRect">
            <a:avLst>
              <a:gd name="adj" fmla="val 2667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389120" y="2651760"/>
            <a:ext cx="3566160" cy="109728"/>
          </a:xfrm>
          <a:prstGeom prst="rect">
            <a:avLst/>
          </a:prstGeom>
          <a:solidFill>
            <a:srgbClr val="1F3D2B"/>
          </a:solidFill>
          <a:ln w="12700">
            <a:solidFill>
              <a:srgbClr val="1F3D2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17720" y="283464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· OPERATING PLATFORM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4617720" y="310896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1F3D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Institute + hospitality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617720" y="3566160"/>
            <a:ext cx="3291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R$ 32.0M</a:t>
            </a:r>
            <a:endParaRPr lang="en-US" sz="4000" dirty="0"/>
          </a:p>
        </p:txBody>
      </p:sp>
      <p:sp>
        <p:nvSpPr>
          <p:cNvPr id="16" name="Text 14"/>
          <p:cNvSpPr/>
          <p:nvPr/>
        </p:nvSpPr>
        <p:spPr>
          <a:xfrm>
            <a:off x="4617720" y="48463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8× recurring Yr-5 margin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8138160" y="2651760"/>
            <a:ext cx="3566160" cy="2743200"/>
          </a:xfrm>
          <a:prstGeom prst="roundRect">
            <a:avLst>
              <a:gd name="adj" fmla="val 2667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8138160" y="2651760"/>
            <a:ext cx="3566160" cy="10972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366760" y="2834640"/>
            <a:ext cx="3291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spc="300" kern="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· VILLAGE SALES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8366760" y="3108960"/>
            <a:ext cx="32918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houses sold to members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366760" y="3566160"/>
            <a:ext cx="32918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R$ 24.0M</a:t>
            </a:r>
            <a:endParaRPr lang="en-US" sz="4000" dirty="0"/>
          </a:p>
        </p:txBody>
      </p:sp>
      <p:sp>
        <p:nvSpPr>
          <p:cNvPr id="22" name="Text 20"/>
          <p:cNvSpPr/>
          <p:nvPr/>
        </p:nvSpPr>
        <p:spPr>
          <a:xfrm>
            <a:off x="8366760" y="4846320"/>
            <a:ext cx="3291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One-time inflow Y1–Y3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640080" y="5577840"/>
            <a:ext cx="10972800" cy="640080"/>
          </a:xfrm>
          <a:prstGeom prst="roundRect">
            <a:avLst>
              <a:gd name="adj" fmla="val 11429"/>
            </a:avLst>
          </a:prstGeom>
          <a:solidFill>
            <a:srgbClr val="1F3D2B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868680" y="5650992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enterprise value (Year 5)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7315200" y="5650992"/>
            <a:ext cx="4114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4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R$ 74.5M</a:t>
            </a:r>
            <a:endParaRPr lang="en-US" sz="2400" dirty="0"/>
          </a:p>
        </p:txBody>
      </p:sp>
      <p:sp>
        <p:nvSpPr>
          <p:cNvPr id="26" name="Text 24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Terras Sagradas · Living dashboard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14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MIX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self-reinforcing revenue streams.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2377440"/>
            <a:ext cx="2606040" cy="3840480"/>
          </a:xfrm>
          <a:prstGeom prst="roundRect">
            <a:avLst>
              <a:gd name="adj" fmla="val 2807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2377440"/>
            <a:ext cx="2606040" cy="4572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24231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Hospitality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22960" y="297180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28%</a:t>
            </a:r>
            <a:endParaRPr lang="en-US" sz="5000" dirty="0"/>
          </a:p>
        </p:txBody>
      </p:sp>
      <p:sp>
        <p:nvSpPr>
          <p:cNvPr id="8" name="Text 6"/>
          <p:cNvSpPr/>
          <p:nvPr/>
        </p:nvSpPr>
        <p:spPr>
          <a:xfrm>
            <a:off x="822960" y="41148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Yr-5 mix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22960" y="466344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Bungalow rent, retreats, day passes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429000" y="2377440"/>
            <a:ext cx="2606040" cy="3840480"/>
          </a:xfrm>
          <a:prstGeom prst="roundRect">
            <a:avLst>
              <a:gd name="adj" fmla="val 2807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429000" y="2377440"/>
            <a:ext cx="2606040" cy="457200"/>
          </a:xfrm>
          <a:prstGeom prst="rect">
            <a:avLst/>
          </a:prstGeom>
          <a:solidFill>
            <a:srgbClr val="4A6B47"/>
          </a:solidFill>
          <a:ln w="12700">
            <a:solidFill>
              <a:srgbClr val="4A6B4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11880" y="24231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Village rent + HOA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611880" y="297180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22%</a:t>
            </a:r>
            <a:endParaRPr lang="en-US" sz="5000" dirty="0"/>
          </a:p>
        </p:txBody>
      </p:sp>
      <p:sp>
        <p:nvSpPr>
          <p:cNvPr id="14" name="Text 12"/>
          <p:cNvSpPr/>
          <p:nvPr/>
        </p:nvSpPr>
        <p:spPr>
          <a:xfrm>
            <a:off x="3611880" y="41148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Yr-5 mix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3611880" y="466344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Recurring resident &amp; HOA fees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217920" y="2377440"/>
            <a:ext cx="2606040" cy="3840480"/>
          </a:xfrm>
          <a:prstGeom prst="roundRect">
            <a:avLst>
              <a:gd name="adj" fmla="val 2807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6217920" y="2377440"/>
            <a:ext cx="2606040" cy="457200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24231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House sales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6400800" y="297180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32%</a:t>
            </a:r>
            <a:endParaRPr lang="en-US" sz="5000" dirty="0"/>
          </a:p>
        </p:txBody>
      </p:sp>
      <p:sp>
        <p:nvSpPr>
          <p:cNvPr id="20" name="Text 18"/>
          <p:cNvSpPr/>
          <p:nvPr/>
        </p:nvSpPr>
        <p:spPr>
          <a:xfrm>
            <a:off x="6400800" y="41148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Yr-5 mix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400800" y="466344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One-time inflow Y1–Y3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9006840" y="2377440"/>
            <a:ext cx="2606040" cy="3840480"/>
          </a:xfrm>
          <a:prstGeom prst="roundRect">
            <a:avLst>
              <a:gd name="adj" fmla="val 2807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9006840" y="2377440"/>
            <a:ext cx="2606040" cy="457200"/>
          </a:xfrm>
          <a:prstGeom prst="rect">
            <a:avLst/>
          </a:prstGeom>
          <a:solidFill>
            <a:srgbClr val="1F3D2B"/>
          </a:solidFill>
          <a:ln w="12700">
            <a:solidFill>
              <a:srgbClr val="1F3D2B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9189720" y="2423160"/>
            <a:ext cx="2377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Institute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9189720" y="2971800"/>
            <a:ext cx="22860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0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18%</a:t>
            </a:r>
            <a:endParaRPr lang="en-US" sz="5000" dirty="0"/>
          </a:p>
        </p:txBody>
      </p:sp>
      <p:sp>
        <p:nvSpPr>
          <p:cNvPr id="26" name="Text 24"/>
          <p:cNvSpPr/>
          <p:nvPr/>
        </p:nvSpPr>
        <p:spPr>
          <a:xfrm>
            <a:off x="9189720" y="4114800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Yr-5 mix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189720" y="466344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Tuition, grants, fellowships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Terras Sagradas · Living dashboard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14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CAPITAL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Territorial Fund — composition target.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1737360"/>
            <a:ext cx="10972800" cy="548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4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R$ 24M total · indicative. Finances both land acquisition (Caranha + Bonar) and the community projects mapped by the dashboard.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651760"/>
            <a:ext cx="3566160" cy="292608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640080" y="2651760"/>
            <a:ext cx="109728" cy="2926080"/>
          </a:xfrm>
          <a:prstGeom prst="rect">
            <a:avLst/>
          </a:prstGeom>
          <a:solidFill>
            <a:srgbClr val="1F3D2B"/>
          </a:solidFill>
          <a:ln w="12700">
            <a:solidFill>
              <a:srgbClr val="1F3D2B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914400" y="2834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PHILANTHROPIC CAPITAL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914400" y="3246120"/>
            <a:ext cx="3200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R$ 8M</a:t>
            </a:r>
            <a:endParaRPr lang="en-US" sz="5600" dirty="0"/>
          </a:p>
        </p:txBody>
      </p:sp>
      <p:sp>
        <p:nvSpPr>
          <p:cNvPr id="9" name="Text 7"/>
          <p:cNvSpPr/>
          <p:nvPr/>
        </p:nvSpPr>
        <p:spPr>
          <a:xfrm>
            <a:off x="914400" y="452628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Grants from aligned families &amp; foundations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389120" y="2651760"/>
            <a:ext cx="3566160" cy="292608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389120" y="2651760"/>
            <a:ext cx="109728" cy="2926080"/>
          </a:xfrm>
          <a:prstGeom prst="rect">
            <a:avLst/>
          </a:prstGeom>
          <a:solidFill>
            <a:srgbClr val="4A6B47"/>
          </a:solidFill>
          <a:ln w="12700">
            <a:solidFill>
              <a:srgbClr val="4A6B4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63440" y="2834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CATALYTIC CAPITAL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663440" y="3246120"/>
            <a:ext cx="3200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4A6B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R$ 12M</a:t>
            </a:r>
            <a:endParaRPr lang="en-US" sz="5600" dirty="0"/>
          </a:p>
        </p:txBody>
      </p:sp>
      <p:sp>
        <p:nvSpPr>
          <p:cNvPr id="14" name="Text 12"/>
          <p:cNvSpPr/>
          <p:nvPr/>
        </p:nvSpPr>
        <p:spPr>
          <a:xfrm>
            <a:off x="4663440" y="452628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Patient capital — long horizon, modest return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8138160" y="2651760"/>
            <a:ext cx="3566160" cy="2926080"/>
          </a:xfrm>
          <a:prstGeom prst="roundRect">
            <a:avLst>
              <a:gd name="adj" fmla="val 2500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138160" y="2651760"/>
            <a:ext cx="109728" cy="29260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412480" y="2834640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SOCIAL CAPITAL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8412480" y="3246120"/>
            <a:ext cx="32004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R$ 4M</a:t>
            </a:r>
            <a:endParaRPr lang="en-US" sz="5600" dirty="0"/>
          </a:p>
        </p:txBody>
      </p:sp>
      <p:sp>
        <p:nvSpPr>
          <p:cNvPr id="19" name="Text 17"/>
          <p:cNvSpPr/>
          <p:nvPr/>
        </p:nvSpPr>
        <p:spPr>
          <a:xfrm>
            <a:off x="8412480" y="4526280"/>
            <a:ext cx="3200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cooperatives &amp; in-kind contributions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640080" y="5852160"/>
            <a:ext cx="10972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Alignment between capital deployment and territorial health indices is maintained at every disbursement.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Terras Sagradas · Living dashboard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/ 14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ROADMAP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Next steps — from the May 2026 call.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2304288"/>
            <a:ext cx="274320" cy="27432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051560" y="219456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 school vision &amp; architecture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1051560" y="2505456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Marcelo</a:t>
            </a:r>
            <a:endParaRPr lang="en-US" sz="1100" dirty="0"/>
          </a:p>
        </p:txBody>
      </p:sp>
      <p:sp>
        <p:nvSpPr>
          <p:cNvPr id="7" name="Shape 5"/>
          <p:cNvSpPr/>
          <p:nvPr/>
        </p:nvSpPr>
        <p:spPr>
          <a:xfrm>
            <a:off x="9601200" y="2286000"/>
            <a:ext cx="2011680" cy="365760"/>
          </a:xfrm>
          <a:prstGeom prst="roundRect">
            <a:avLst>
              <a:gd name="adj" fmla="val 12500"/>
            </a:avLst>
          </a:prstGeom>
          <a:solidFill>
            <a:srgbClr val="C9A84C"/>
          </a:solidFill>
          <a:ln/>
        </p:spPr>
      </p:sp>
      <p:sp>
        <p:nvSpPr>
          <p:cNvPr id="8" name="Text 6"/>
          <p:cNvSpPr/>
          <p:nvPr/>
        </p:nvSpPr>
        <p:spPr>
          <a:xfrm>
            <a:off x="9601200" y="228600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3D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progress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640080" y="2962656"/>
            <a:ext cx="274320" cy="27432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51560" y="2852928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Align land prices, construction costs, dashboard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1051560" y="3163824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Ilan · Letícia · Rodrigo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9601200" y="2944368"/>
            <a:ext cx="2011680" cy="365760"/>
          </a:xfrm>
          <a:prstGeom prst="roundRect">
            <a:avLst>
              <a:gd name="adj" fmla="val 12500"/>
            </a:avLst>
          </a:prstGeom>
          <a:solidFill>
            <a:srgbClr val="C9A84C"/>
          </a:solidFill>
          <a:ln/>
        </p:spPr>
      </p:sp>
      <p:sp>
        <p:nvSpPr>
          <p:cNvPr id="13" name="Text 11"/>
          <p:cNvSpPr/>
          <p:nvPr/>
        </p:nvSpPr>
        <p:spPr>
          <a:xfrm>
            <a:off x="9601200" y="2944368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F3D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progress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640080" y="3621024"/>
            <a:ext cx="274320" cy="274320"/>
          </a:xfrm>
          <a:prstGeom prst="ellipse">
            <a:avLst/>
          </a:prstGeom>
          <a:solidFill>
            <a:srgbClr val="6B7A6B"/>
          </a:solidFill>
          <a:ln w="12700">
            <a:solidFill>
              <a:srgbClr val="6B7A6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51560" y="3511296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Establish the Territorial Fund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051560" y="3822192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Ilan · Letícia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9601200" y="3602736"/>
            <a:ext cx="2011680" cy="365760"/>
          </a:xfrm>
          <a:prstGeom prst="roundRect">
            <a:avLst>
              <a:gd name="adj" fmla="val 12500"/>
            </a:avLst>
          </a:prstGeom>
          <a:solidFill>
            <a:srgbClr val="EAE3D2"/>
          </a:solidFill>
          <a:ln/>
        </p:spPr>
      </p:sp>
      <p:sp>
        <p:nvSpPr>
          <p:cNvPr id="18" name="Text 16"/>
          <p:cNvSpPr/>
          <p:nvPr/>
        </p:nvSpPr>
        <p:spPr>
          <a:xfrm>
            <a:off x="9601200" y="3602736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do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40080" y="4279392"/>
            <a:ext cx="274320" cy="274320"/>
          </a:xfrm>
          <a:prstGeom prst="ellipse">
            <a:avLst/>
          </a:prstGeom>
          <a:solidFill>
            <a:srgbClr val="6B7A6B"/>
          </a:solidFill>
          <a:ln w="12700">
            <a:solidFill>
              <a:srgbClr val="6B7A6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1051560" y="4169664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Host the immersive pilot (2–3 day on-site)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1051560" y="448056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Marcelo · Rodrigo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9601200" y="4261104"/>
            <a:ext cx="2011680" cy="365760"/>
          </a:xfrm>
          <a:prstGeom prst="roundRect">
            <a:avLst>
              <a:gd name="adj" fmla="val 12500"/>
            </a:avLst>
          </a:prstGeom>
          <a:solidFill>
            <a:srgbClr val="EAE3D2"/>
          </a:solidFill>
          <a:ln/>
        </p:spPr>
      </p:sp>
      <p:sp>
        <p:nvSpPr>
          <p:cNvPr id="23" name="Text 21"/>
          <p:cNvSpPr/>
          <p:nvPr/>
        </p:nvSpPr>
        <p:spPr>
          <a:xfrm>
            <a:off x="9601200" y="4261104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do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40080" y="4937760"/>
            <a:ext cx="274320" cy="274320"/>
          </a:xfrm>
          <a:prstGeom prst="ellipse">
            <a:avLst/>
          </a:prstGeom>
          <a:solidFill>
            <a:srgbClr val="6B7A6B"/>
          </a:solidFill>
          <a:ln w="12700">
            <a:solidFill>
              <a:srgbClr val="6B7A6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1051560" y="4828032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 allied properties into the basin model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1051560" y="5138928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Ilan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9601200" y="4919472"/>
            <a:ext cx="2011680" cy="365760"/>
          </a:xfrm>
          <a:prstGeom prst="roundRect">
            <a:avLst>
              <a:gd name="adj" fmla="val 12500"/>
            </a:avLst>
          </a:prstGeom>
          <a:solidFill>
            <a:srgbClr val="EAE3D2"/>
          </a:solidFill>
          <a:ln/>
        </p:spPr>
      </p:sp>
      <p:sp>
        <p:nvSpPr>
          <p:cNvPr id="28" name="Text 26"/>
          <p:cNvSpPr/>
          <p:nvPr/>
        </p:nvSpPr>
        <p:spPr>
          <a:xfrm>
            <a:off x="9601200" y="4919472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do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640080" y="5596128"/>
            <a:ext cx="274320" cy="274320"/>
          </a:xfrm>
          <a:prstGeom prst="ellipse">
            <a:avLst/>
          </a:prstGeom>
          <a:solidFill>
            <a:srgbClr val="6B7A6B"/>
          </a:solidFill>
          <a:ln w="12700">
            <a:solidFill>
              <a:srgbClr val="6B7A6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1051560" y="5486400"/>
            <a:ext cx="7772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localized census with residents' association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1051560" y="5797296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Rodrigo</a:t>
            </a:r>
            <a:endParaRPr lang="en-US" sz="1100" dirty="0"/>
          </a:p>
        </p:txBody>
      </p:sp>
      <p:sp>
        <p:nvSpPr>
          <p:cNvPr id="32" name="Shape 30"/>
          <p:cNvSpPr/>
          <p:nvPr/>
        </p:nvSpPr>
        <p:spPr>
          <a:xfrm>
            <a:off x="9601200" y="5577840"/>
            <a:ext cx="2011680" cy="365760"/>
          </a:xfrm>
          <a:prstGeom prst="roundRect">
            <a:avLst>
              <a:gd name="adj" fmla="val 12500"/>
            </a:avLst>
          </a:prstGeom>
          <a:solidFill>
            <a:srgbClr val="EAE3D2"/>
          </a:solidFill>
          <a:ln/>
        </p:spPr>
      </p:sp>
      <p:sp>
        <p:nvSpPr>
          <p:cNvPr id="33" name="Text 31"/>
          <p:cNvSpPr/>
          <p:nvPr/>
        </p:nvSpPr>
        <p:spPr>
          <a:xfrm>
            <a:off x="9601200" y="5577840"/>
            <a:ext cx="20116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do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Terras Sagradas · Living dashboard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/ 14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F3D2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1371600"/>
            <a:ext cx="73152" cy="41148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731520" y="128016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731520" y="1828800"/>
            <a:ext cx="1097280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 better</a:t>
            </a:r>
            <a:endParaRPr lang="en-US" sz="7200" dirty="0"/>
          </a:p>
          <a:p>
            <a:pPr indent="0" marL="0">
              <a:buNone/>
            </a:pPr>
            <a:r>
              <a:rPr lang="en-US" sz="72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small worlds.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731520" y="4572000"/>
            <a:ext cx="10058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Terras Sagradas · Serra Grande · Bahia · Brasil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502920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Living dashboard · Working paper v0.1 · Prepared May 2026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VISION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unifying hub for a decentralized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network of laboratories.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2651760"/>
            <a:ext cx="6858000" cy="3108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8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Terras Sagradas is built on the four legs of the existential chair of humanity — arts, sciences, philosophy, and spirituality. Neglect one and the whole thing tilts.</a:t>
            </a:r>
            <a:endParaRPr lang="en-US" sz="1800" dirty="0"/>
          </a:p>
          <a:p>
            <a:pPr indent="0" marL="0">
              <a:lnSpc>
                <a:spcPct val="125000"/>
              </a:lnSpc>
              <a:buNone/>
            </a:pPr>
            <a:endParaRPr lang="en-US" sz="1800" dirty="0"/>
          </a:p>
          <a:p>
            <a:pPr indent="0" marL="0">
              <a:lnSpc>
                <a:spcPct val="125000"/>
              </a:lnSpc>
              <a:buNone/>
            </a:pPr>
            <a:r>
              <a:rPr lang="en-US" sz="18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place where scientists, thinkers, biologists, shamans, and conscious leaders live side-by-side, meditate, and learn together. A place that researches how to build better small worlds.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7772400" y="2651760"/>
            <a:ext cx="3840480" cy="310896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909560" y="2697480"/>
            <a:ext cx="5486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0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</a:t>
            </a:r>
            <a:endParaRPr lang="en-US" sz="6000" dirty="0"/>
          </a:p>
        </p:txBody>
      </p:sp>
      <p:sp>
        <p:nvSpPr>
          <p:cNvPr id="7" name="Text 5"/>
          <p:cNvSpPr/>
          <p:nvPr/>
        </p:nvSpPr>
        <p:spPr>
          <a:xfrm>
            <a:off x="7955280" y="3383280"/>
            <a:ext cx="3520440" cy="2103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600" i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We are not just buying land. We are building a place that researches how to build better small worlds.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Terras Sagradas · Living dashboard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14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FOUR PILLARS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Four legs of the existential chair.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2103120"/>
            <a:ext cx="2651760" cy="4114800"/>
          </a:xfrm>
          <a:prstGeom prst="roundRect">
            <a:avLst>
              <a:gd name="adj" fmla="val 2759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640080" y="2103120"/>
            <a:ext cx="2651760" cy="109728"/>
          </a:xfrm>
          <a:prstGeom prst="rect">
            <a:avLst/>
          </a:prstGeom>
          <a:solidFill>
            <a:srgbClr val="1F3D2B"/>
          </a:solidFill>
          <a:ln w="12700">
            <a:solidFill>
              <a:srgbClr val="1F3D2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228600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Arts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868680" y="27889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Creative expression, beauty, the senses.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8680" y="347472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Music &amp; sound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Cinema &amp; narrative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Sacred craft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Land-based art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3474720" y="2103120"/>
            <a:ext cx="2651760" cy="4114800"/>
          </a:xfrm>
          <a:prstGeom prst="roundRect">
            <a:avLst>
              <a:gd name="adj" fmla="val 2759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474720" y="2103120"/>
            <a:ext cx="2651760" cy="109728"/>
          </a:xfrm>
          <a:prstGeom prst="rect">
            <a:avLst/>
          </a:prstGeom>
          <a:solidFill>
            <a:srgbClr val="4A6B47"/>
          </a:solidFill>
          <a:ln w="12700">
            <a:solidFill>
              <a:srgbClr val="4A6B47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03320" y="228600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Sciences</a:t>
            </a:r>
            <a:endParaRPr lang="en-US" sz="2400" dirty="0"/>
          </a:p>
        </p:txBody>
      </p:sp>
      <p:sp>
        <p:nvSpPr>
          <p:cNvPr id="12" name="Text 10"/>
          <p:cNvSpPr/>
          <p:nvPr/>
        </p:nvSpPr>
        <p:spPr>
          <a:xfrm>
            <a:off x="3703320" y="27889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Complexity, regenerative economy, biology.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3703320" y="347472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Complexity sciences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Regenerative economy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biology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Bio-architecture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6309360" y="2103120"/>
            <a:ext cx="2651760" cy="4114800"/>
          </a:xfrm>
          <a:prstGeom prst="roundRect">
            <a:avLst>
              <a:gd name="adj" fmla="val 2759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6309360" y="2103120"/>
            <a:ext cx="2651760" cy="10972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537960" y="228600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Philosophy</a:t>
            </a:r>
            <a:endParaRPr lang="en-US" sz="2400" dirty="0"/>
          </a:p>
        </p:txBody>
      </p:sp>
      <p:sp>
        <p:nvSpPr>
          <p:cNvPr id="17" name="Text 15"/>
          <p:cNvSpPr/>
          <p:nvPr/>
        </p:nvSpPr>
        <p:spPr>
          <a:xfrm>
            <a:off x="6537960" y="27889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Inquiry, ethics, the questioned life.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537960" y="347472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Ethics &amp; leadership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Cosmologies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 design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Future studies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9144000" y="2103120"/>
            <a:ext cx="2651760" cy="4114800"/>
          </a:xfrm>
          <a:prstGeom prst="roundRect">
            <a:avLst>
              <a:gd name="adj" fmla="val 2759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9144000" y="2103120"/>
            <a:ext cx="2651760" cy="109728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372600" y="2286000"/>
            <a:ext cx="23774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Spirituality</a:t>
            </a:r>
            <a:endParaRPr lang="en-US" sz="2400" dirty="0"/>
          </a:p>
        </p:txBody>
      </p:sp>
      <p:sp>
        <p:nvSpPr>
          <p:cNvPr id="22" name="Text 20"/>
          <p:cNvSpPr/>
          <p:nvPr/>
        </p:nvSpPr>
        <p:spPr>
          <a:xfrm>
            <a:off x="9372600" y="27889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Consciousness, presence, the sacred.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9372600" y="3474720"/>
            <a:ext cx="2377440" cy="2651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Consciousness studies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Contemplative practice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Plant medicine</a:t>
            </a:r>
            <a:endParaRPr lang="en-US" sz="1300" dirty="0"/>
          </a:p>
          <a:p>
            <a:pPr marL="342900" indent="-342900">
              <a:spcAft>
                <a:spcPts val="600"/>
              </a:spcAft>
              <a:buSzPct val="100000"/>
              <a:buChar char="●"/>
            </a:pPr>
            <a:r>
              <a:rPr lang="en-US" sz="1300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Ritual &amp; community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Terras Sagradas · Living dashboard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14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F3D2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64008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A GLANCE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96012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project in five numbers.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2377440"/>
            <a:ext cx="2057400" cy="3291840"/>
          </a:xfrm>
          <a:prstGeom prst="roundRect">
            <a:avLst>
              <a:gd name="adj" fmla="val 4444"/>
            </a:avLst>
          </a:prstGeom>
          <a:solidFill>
            <a:srgbClr val="4A6B47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560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LAND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777240" y="3108960"/>
            <a:ext cx="1920240" cy="1371600"/>
          </a:xfrm>
          <a:prstGeom prst="rect">
            <a:avLst/>
          </a:prstGeom>
          <a:noFill/>
          <a:ln/>
        </p:spPr>
        <p:txBody>
          <a:bodyPr wrap="none" rtlCol="0" anchor="ctr">
            <a:spAutoFit/>
          </a:bodyPr>
          <a:lstStyle/>
          <a:p>
            <a:pPr indent="0" marL="0">
              <a:buNone/>
            </a:pPr>
            <a:r>
              <a:rPr lang="en-US" sz="3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400 ha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822960" y="4572000"/>
            <a:ext cx="1828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Caranha + Bonar mosaic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880360" y="2377440"/>
            <a:ext cx="2057400" cy="3291840"/>
          </a:xfrm>
          <a:prstGeom prst="roundRect">
            <a:avLst>
              <a:gd name="adj" fmla="val 4444"/>
            </a:avLst>
          </a:prstGeom>
          <a:solidFill>
            <a:srgbClr val="4A6B47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063240" y="2560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FOOTPRINT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3017520" y="3108960"/>
            <a:ext cx="1920240" cy="1371600"/>
          </a:xfrm>
          <a:prstGeom prst="rect">
            <a:avLst/>
          </a:prstGeom>
          <a:noFill/>
          <a:ln/>
        </p:spPr>
        <p:txBody>
          <a:bodyPr wrap="none" rtlCol="0" anchor="ctr">
            <a:spAutoFit/>
          </a:bodyPr>
          <a:lstStyle/>
          <a:p>
            <a:pPr indent="0" marL="0">
              <a:buNone/>
            </a:pPr>
            <a:r>
              <a:rPr lang="en-US" sz="3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≤ 3%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3063240" y="4572000"/>
            <a:ext cx="1828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12 ha · APA-compliant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120640" y="2377440"/>
            <a:ext cx="2057400" cy="3291840"/>
          </a:xfrm>
          <a:prstGeom prst="roundRect">
            <a:avLst>
              <a:gd name="adj" fmla="val 4444"/>
            </a:avLst>
          </a:prstGeom>
          <a:solidFill>
            <a:srgbClr val="4A6B47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303520" y="2560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RESIDENTS + GUESTS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257800" y="3108960"/>
            <a:ext cx="1920240" cy="1371600"/>
          </a:xfrm>
          <a:prstGeom prst="rect">
            <a:avLst/>
          </a:prstGeom>
          <a:noFill/>
          <a:ln/>
        </p:spPr>
        <p:txBody>
          <a:bodyPr wrap="none" rtlCol="0" anchor="ctr">
            <a:spAutoFit/>
          </a:bodyPr>
          <a:lstStyle/>
          <a:p>
            <a:pPr indent="0" marL="0">
              <a:buNone/>
            </a:pPr>
            <a:r>
              <a:rPr lang="en-US" sz="3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~75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5303520" y="4572000"/>
            <a:ext cx="1828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Houses + bungalows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7360920" y="2377440"/>
            <a:ext cx="2057400" cy="3291840"/>
          </a:xfrm>
          <a:prstGeom prst="roundRect">
            <a:avLst>
              <a:gd name="adj" fmla="val 4444"/>
            </a:avLst>
          </a:prstGeom>
          <a:solidFill>
            <a:srgbClr val="4A6B47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543800" y="2560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BASIN HEALTH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7498080" y="3108960"/>
            <a:ext cx="1920240" cy="1371600"/>
          </a:xfrm>
          <a:prstGeom prst="rect">
            <a:avLst/>
          </a:prstGeom>
          <a:noFill/>
          <a:ln/>
        </p:spPr>
        <p:txBody>
          <a:bodyPr wrap="none" rtlCol="0" anchor="ctr">
            <a:spAutoFit/>
          </a:bodyPr>
          <a:lstStyle/>
          <a:p>
            <a:pPr indent="0" marL="0">
              <a:buNone/>
            </a:pPr>
            <a:r>
              <a:rPr lang="en-US" sz="3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72/100</a:t>
            </a:r>
            <a:endParaRPr lang="en-US" sz="3600" dirty="0"/>
          </a:p>
        </p:txBody>
      </p:sp>
      <p:sp>
        <p:nvSpPr>
          <p:cNvPr id="19" name="Text 17"/>
          <p:cNvSpPr/>
          <p:nvPr/>
        </p:nvSpPr>
        <p:spPr>
          <a:xfrm>
            <a:off x="7543800" y="4572000"/>
            <a:ext cx="1828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Composite of 5 indices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9601200" y="2377440"/>
            <a:ext cx="2057400" cy="3291840"/>
          </a:xfrm>
          <a:prstGeom prst="roundRect">
            <a:avLst>
              <a:gd name="adj" fmla="val 4444"/>
            </a:avLst>
          </a:prstGeom>
          <a:solidFill>
            <a:srgbClr val="4A6B47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9784080" y="256032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TERRITORIAL FUND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9738360" y="3108960"/>
            <a:ext cx="1920240" cy="1371600"/>
          </a:xfrm>
          <a:prstGeom prst="rect">
            <a:avLst/>
          </a:prstGeom>
          <a:noFill/>
          <a:ln/>
        </p:spPr>
        <p:txBody>
          <a:bodyPr wrap="none" rtlCol="0" anchor="ctr">
            <a:spAutoFit/>
          </a:bodyPr>
          <a:lstStyle/>
          <a:p>
            <a:pPr indent="0" marL="0">
              <a:buNone/>
            </a:pPr>
            <a:r>
              <a:rPr lang="en-US" sz="3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R$ 24M</a:t>
            </a:r>
            <a:endParaRPr lang="en-US" sz="3600" dirty="0"/>
          </a:p>
        </p:txBody>
      </p:sp>
      <p:sp>
        <p:nvSpPr>
          <p:cNvPr id="23" name="Text 21"/>
          <p:cNvSpPr/>
          <p:nvPr/>
        </p:nvSpPr>
        <p:spPr>
          <a:xfrm>
            <a:off x="9784080" y="4572000"/>
            <a:ext cx="1828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Philanthropic + catalytic + social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Terras Sagradas · Living dashboard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TERRITORY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Geography organised by water,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not municipal lines.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2468880"/>
            <a:ext cx="5943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5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Inspired by Bhutan's Gross National Happiness, each hydrographic basin is the unit of stewardship. The composite health score blends five indices, measured at basin, neighbourhood, and household levels.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640080" y="4114800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Landscape integrity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108960" y="4178808"/>
            <a:ext cx="3200400" cy="182880"/>
          </a:xfrm>
          <a:prstGeom prst="rect">
            <a:avLst/>
          </a:prstGeom>
          <a:solidFill>
            <a:srgbClr val="EAE3D2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108960" y="4178808"/>
            <a:ext cx="2496312" cy="182880"/>
          </a:xfrm>
          <a:prstGeom prst="rect">
            <a:avLst/>
          </a:prstGeom>
          <a:solidFill>
            <a:srgbClr val="4A6B47"/>
          </a:solidFill>
          <a:ln w="12700">
            <a:solidFill>
              <a:srgbClr val="4A6B4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0" y="4114800"/>
            <a:ext cx="777240" cy="32004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78/100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7132320" y="4114800"/>
            <a:ext cx="4389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Forest cover, biodiversity, soil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40080" y="4498848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Population well-being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108960" y="4562856"/>
            <a:ext cx="3200400" cy="182880"/>
          </a:xfrm>
          <a:prstGeom prst="rect">
            <a:avLst/>
          </a:prstGeom>
          <a:solidFill>
            <a:srgbClr val="EAE3D2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108960" y="4562856"/>
            <a:ext cx="2176272" cy="182880"/>
          </a:xfrm>
          <a:prstGeom prst="rect">
            <a:avLst/>
          </a:prstGeom>
          <a:solidFill>
            <a:srgbClr val="4A6B47"/>
          </a:solidFill>
          <a:ln w="12700">
            <a:solidFill>
              <a:srgbClr val="4A6B47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00800" y="4498848"/>
            <a:ext cx="777240" cy="32004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68/100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132320" y="4498848"/>
            <a:ext cx="4389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Health, joy, sense of purpose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" y="4882896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108960" y="4946904"/>
            <a:ext cx="3200400" cy="182880"/>
          </a:xfrm>
          <a:prstGeom prst="rect">
            <a:avLst/>
          </a:prstGeom>
          <a:solidFill>
            <a:srgbClr val="EAE3D2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108960" y="4946904"/>
            <a:ext cx="2304288" cy="182880"/>
          </a:xfrm>
          <a:prstGeom prst="rect">
            <a:avLst/>
          </a:prstGeom>
          <a:solidFill>
            <a:srgbClr val="4A6B47"/>
          </a:solidFill>
          <a:ln w="12700">
            <a:solidFill>
              <a:srgbClr val="4A6B4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0" y="4882896"/>
            <a:ext cx="777240" cy="32004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72/100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132320" y="4882896"/>
            <a:ext cx="4389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leadership, neighbours, institutions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40080" y="5266944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Waste responsibility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3108960" y="5330952"/>
            <a:ext cx="3200400" cy="182880"/>
          </a:xfrm>
          <a:prstGeom prst="rect">
            <a:avLst/>
          </a:prstGeom>
          <a:solidFill>
            <a:srgbClr val="EAE3D2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108960" y="5330952"/>
            <a:ext cx="1760220" cy="182880"/>
          </a:xfrm>
          <a:prstGeom prst="rect">
            <a:avLst/>
          </a:prstGeom>
          <a:solidFill>
            <a:srgbClr val="4A6B47"/>
          </a:solidFill>
          <a:ln w="12700">
            <a:solidFill>
              <a:srgbClr val="4A6B4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0" y="5266944"/>
            <a:ext cx="777240" cy="32004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55/100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132320" y="5266944"/>
            <a:ext cx="4389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Composting, recycling, circularity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40080" y="5650992"/>
            <a:ext cx="23774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care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3108960" y="5715000"/>
            <a:ext cx="3200400" cy="182880"/>
          </a:xfrm>
          <a:prstGeom prst="rect">
            <a:avLst/>
          </a:prstGeom>
          <a:solidFill>
            <a:srgbClr val="EAE3D2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108960" y="5715000"/>
            <a:ext cx="2624328" cy="182880"/>
          </a:xfrm>
          <a:prstGeom prst="rect">
            <a:avLst/>
          </a:prstGeom>
          <a:solidFill>
            <a:srgbClr val="4A6B47"/>
          </a:solidFill>
          <a:ln w="12700">
            <a:solidFill>
              <a:srgbClr val="4A6B47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0800" y="5650992"/>
            <a:ext cx="777240" cy="320040"/>
          </a:xfrm>
          <a:prstGeom prst="rect">
            <a:avLst/>
          </a:prstGeom>
          <a:noFill/>
          <a:ln/>
        </p:spPr>
        <p:txBody>
          <a:bodyPr wrap="non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82/100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7132320" y="5650992"/>
            <a:ext cx="43891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Springs, rivers, basin stewardship</a:t>
            </a:r>
            <a:endParaRPr lang="en-US" sz="1100" dirty="0"/>
          </a:p>
        </p:txBody>
      </p:sp>
      <p:sp>
        <p:nvSpPr>
          <p:cNvPr id="30" name="Shape 28"/>
          <p:cNvSpPr/>
          <p:nvPr/>
        </p:nvSpPr>
        <p:spPr>
          <a:xfrm>
            <a:off x="7680960" y="2377440"/>
            <a:ext cx="3931920" cy="1554480"/>
          </a:xfrm>
          <a:prstGeom prst="roundRect">
            <a:avLst>
              <a:gd name="adj" fmla="val 4706"/>
            </a:avLst>
          </a:prstGeom>
          <a:solidFill>
            <a:srgbClr val="1F3D2B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818120" y="251460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BASIN HEALTH COMPOSITE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7818120" y="2788920"/>
            <a:ext cx="1828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64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72</a:t>
            </a:r>
            <a:endParaRPr lang="en-US" sz="6400" dirty="0"/>
          </a:p>
        </p:txBody>
      </p:sp>
      <p:sp>
        <p:nvSpPr>
          <p:cNvPr id="33" name="Text 31"/>
          <p:cNvSpPr/>
          <p:nvPr/>
        </p:nvSpPr>
        <p:spPr>
          <a:xfrm>
            <a:off x="9509760" y="3108960"/>
            <a:ext cx="18288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 100</a:t>
            </a:r>
            <a:endParaRPr lang="en-US" sz="1800" dirty="0"/>
          </a:p>
        </p:txBody>
      </p:sp>
      <p:sp>
        <p:nvSpPr>
          <p:cNvPr id="34" name="Text 32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Terras Sagradas · Living dashboard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14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· LEGAL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Caranha + Bonar mosaic — 400 ha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across multiple APA zones.</a:t>
            </a:r>
            <a:endParaRPr lang="en-US" sz="36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2468880"/>
          <a:ext cx="731520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2286000"/>
                <a:gridCol w="914400"/>
                <a:gridCol w="777240"/>
                <a:gridCol w="123444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5F1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Parcel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D2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5F1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APA zone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D2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5F1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Hectares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D2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5F1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Build cap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D2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F5F1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Status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D2B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Fazenda Caranha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APA Itacaré-Serra Grande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Negotiating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Bonar lot 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APA Itacaré-Serra Grande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Target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Bonar lot B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APA Itacaré (strict)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Target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Bonar lot C (corridor)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APA Itacaré (strict)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0%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2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Target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8229600" y="2468880"/>
            <a:ext cx="3383280" cy="3657600"/>
          </a:xfrm>
          <a:prstGeom prst="roundRect">
            <a:avLst>
              <a:gd name="adj" fmla="val 2162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8412480" y="260604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ENVELOPE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8412480" y="301752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project area</a:t>
            </a:r>
            <a:endParaRPr lang="en-US" sz="1200" dirty="0"/>
          </a:p>
        </p:txBody>
      </p:sp>
      <p:sp>
        <p:nvSpPr>
          <p:cNvPr id="8" name="Text 5"/>
          <p:cNvSpPr/>
          <p:nvPr/>
        </p:nvSpPr>
        <p:spPr>
          <a:xfrm>
            <a:off x="10424160" y="3017520"/>
            <a:ext cx="1143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F3D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400 ha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8412480" y="347472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Footprint target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10424160" y="3474720"/>
            <a:ext cx="1143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F3D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≤ 3%</a:t>
            </a:r>
            <a:endParaRPr lang="en-US" sz="1200" dirty="0"/>
          </a:p>
        </p:txBody>
      </p:sp>
      <p:sp>
        <p:nvSpPr>
          <p:cNvPr id="11" name="Text 8"/>
          <p:cNvSpPr/>
          <p:nvPr/>
        </p:nvSpPr>
        <p:spPr>
          <a:xfrm>
            <a:off x="8412480" y="393192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Buildable area</a:t>
            </a:r>
            <a:endParaRPr lang="en-US" sz="1200" dirty="0"/>
          </a:p>
        </p:txBody>
      </p:sp>
      <p:sp>
        <p:nvSpPr>
          <p:cNvPr id="12" name="Text 9"/>
          <p:cNvSpPr/>
          <p:nvPr/>
        </p:nvSpPr>
        <p:spPr>
          <a:xfrm>
            <a:off x="10424160" y="3931920"/>
            <a:ext cx="1143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F3D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12 ha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412480" y="438912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Conservation area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10424160" y="4389120"/>
            <a:ext cx="1143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F3D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≈ 388 ha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8412480" y="484632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 buffer</a:t>
            </a:r>
            <a:endParaRPr lang="en-US" sz="1200" dirty="0"/>
          </a:p>
        </p:txBody>
      </p:sp>
      <p:sp>
        <p:nvSpPr>
          <p:cNvPr id="16" name="Text 13"/>
          <p:cNvSpPr/>
          <p:nvPr/>
        </p:nvSpPr>
        <p:spPr>
          <a:xfrm>
            <a:off x="10424160" y="4846320"/>
            <a:ext cx="1143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F3D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≥ 50 m of any spring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8412480" y="530352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RPPN potential</a:t>
            </a:r>
            <a:endParaRPr lang="en-US" sz="1200" dirty="0"/>
          </a:p>
        </p:txBody>
      </p:sp>
      <p:sp>
        <p:nvSpPr>
          <p:cNvPr id="18" name="Text 15"/>
          <p:cNvSpPr/>
          <p:nvPr/>
        </p:nvSpPr>
        <p:spPr>
          <a:xfrm>
            <a:off x="10424160" y="5303520"/>
            <a:ext cx="1143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200" b="1" dirty="0">
                <a:solidFill>
                  <a:srgbClr val="1F3D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Yes — tax benefits</a:t>
            </a:r>
            <a:endParaRPr lang="en-US" sz="1200" dirty="0"/>
          </a:p>
        </p:txBody>
      </p:sp>
      <p:sp>
        <p:nvSpPr>
          <p:cNvPr id="19" name="Text 16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Terras Sagradas · Living dashboard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14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INFRASTRUCTURE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Bio-architecture only.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Footprint constrained to ≤ 3%.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640080" y="2560320"/>
            <a:ext cx="5486400" cy="3657600"/>
          </a:xfrm>
          <a:prstGeom prst="roundRect">
            <a:avLst>
              <a:gd name="adj" fmla="val 2000"/>
            </a:avLst>
          </a:prstGeom>
          <a:solidFill>
            <a:srgbClr val="FFFFFF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22960" y="26974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COMPOSITION</a:t>
            </a:r>
            <a:endParaRPr lang="en-US" sz="1100" dirty="0"/>
          </a:p>
        </p:txBody>
      </p:sp>
      <p:sp>
        <p:nvSpPr>
          <p:cNvPr id="6" name="Text 4"/>
          <p:cNvSpPr/>
          <p:nvPr/>
        </p:nvSpPr>
        <p:spPr>
          <a:xfrm>
            <a:off x="868680" y="310896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Eco-condo houses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68680" y="3401568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 rent up to 10 mo/yr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0" y="3154680"/>
            <a:ext cx="1005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868680" y="370332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Guest bungalows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3995928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Retreat hospitality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5029200" y="3749040"/>
            <a:ext cx="1005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868680" y="429768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Educational core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68680" y="4590288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 learning hub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5029200" y="4343400"/>
            <a:ext cx="1005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868680" y="489204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Field research lab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868680" y="5184648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Library + biology lab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5029200" y="4937760"/>
            <a:ext cx="1005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18" name="Text 16"/>
          <p:cNvSpPr/>
          <p:nvPr/>
        </p:nvSpPr>
        <p:spPr>
          <a:xfrm>
            <a:off x="868680" y="5486400"/>
            <a:ext cx="3017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41A1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Retreat facility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868680" y="5779008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Sauna · domo · kitchen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029200" y="5532120"/>
            <a:ext cx="1005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200" dirty="0"/>
          </a:p>
        </p:txBody>
      </p:sp>
      <p:sp>
        <p:nvSpPr>
          <p:cNvPr id="21" name="Shape 19"/>
          <p:cNvSpPr/>
          <p:nvPr/>
        </p:nvSpPr>
        <p:spPr>
          <a:xfrm>
            <a:off x="6400800" y="2560320"/>
            <a:ext cx="5212080" cy="3657600"/>
          </a:xfrm>
          <a:prstGeom prst="roundRect">
            <a:avLst>
              <a:gd name="adj" fmla="val 2000"/>
            </a:avLst>
          </a:prstGeom>
          <a:solidFill>
            <a:srgbClr val="1F3D2B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583680" y="2697480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OFF-GRID SOVEREIGNTY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6583680" y="32004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Food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9418320" y="320040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80%</a:t>
            </a:r>
            <a:endParaRPr lang="en-US" sz="2200" dirty="0"/>
          </a:p>
        </p:txBody>
      </p:sp>
      <p:sp>
        <p:nvSpPr>
          <p:cNvPr id="25" name="Shape 23"/>
          <p:cNvSpPr/>
          <p:nvPr/>
        </p:nvSpPr>
        <p:spPr>
          <a:xfrm>
            <a:off x="6583680" y="3703320"/>
            <a:ext cx="4846320" cy="182880"/>
          </a:xfrm>
          <a:prstGeom prst="rect">
            <a:avLst/>
          </a:prstGeom>
          <a:solidFill>
            <a:srgbClr val="4A6B47"/>
          </a:solidFill>
          <a:ln w="12700">
            <a:solidFill>
              <a:srgbClr val="4A6B47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6583680" y="3703320"/>
            <a:ext cx="3877056" cy="182880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583680" y="406908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</a:t>
            </a:r>
            <a:endParaRPr lang="en-US" sz="1600" dirty="0"/>
          </a:p>
        </p:txBody>
      </p:sp>
      <p:sp>
        <p:nvSpPr>
          <p:cNvPr id="28" name="Text 26"/>
          <p:cNvSpPr/>
          <p:nvPr/>
        </p:nvSpPr>
        <p:spPr>
          <a:xfrm>
            <a:off x="9418320" y="406908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95%</a:t>
            </a:r>
            <a:endParaRPr lang="en-US" sz="2200" dirty="0"/>
          </a:p>
        </p:txBody>
      </p:sp>
      <p:sp>
        <p:nvSpPr>
          <p:cNvPr id="29" name="Shape 27"/>
          <p:cNvSpPr/>
          <p:nvPr/>
        </p:nvSpPr>
        <p:spPr>
          <a:xfrm>
            <a:off x="6583680" y="4572000"/>
            <a:ext cx="4846320" cy="182880"/>
          </a:xfrm>
          <a:prstGeom prst="rect">
            <a:avLst/>
          </a:prstGeom>
          <a:solidFill>
            <a:srgbClr val="4A6B47"/>
          </a:solidFill>
          <a:ln w="12700">
            <a:solidFill>
              <a:srgbClr val="4A6B47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583680" y="4572000"/>
            <a:ext cx="4604004" cy="182880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583680" y="493776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Energy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9418320" y="493776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85%</a:t>
            </a:r>
            <a:endParaRPr lang="en-US" sz="2200" dirty="0"/>
          </a:p>
        </p:txBody>
      </p:sp>
      <p:sp>
        <p:nvSpPr>
          <p:cNvPr id="33" name="Shape 31"/>
          <p:cNvSpPr/>
          <p:nvPr/>
        </p:nvSpPr>
        <p:spPr>
          <a:xfrm>
            <a:off x="6583680" y="5440680"/>
            <a:ext cx="4846320" cy="182880"/>
          </a:xfrm>
          <a:prstGeom prst="rect">
            <a:avLst/>
          </a:prstGeom>
          <a:solidFill>
            <a:srgbClr val="4A6B47"/>
          </a:solidFill>
          <a:ln w="12700">
            <a:solidFill>
              <a:srgbClr val="4A6B47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6583680" y="5440680"/>
            <a:ext cx="4119372" cy="182880"/>
          </a:xfrm>
          <a:prstGeom prst="rect">
            <a:avLst/>
          </a:prstGeom>
          <a:solidFill>
            <a:srgbClr val="97BC62"/>
          </a:solidFill>
          <a:ln w="12700">
            <a:solidFill>
              <a:srgbClr val="97BC62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6583680" y="5623560"/>
            <a:ext cx="4846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Target: full sovereignty over food, water, and energy.</a:t>
            </a:r>
            <a:endParaRPr lang="en-US" sz="1100" dirty="0"/>
          </a:p>
          <a:p>
            <a:pPr indent="0" marL="0">
              <a:buNone/>
            </a:pPr>
            <a:r>
              <a:rPr lang="en-US" sz="1100" i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Surplus shared with neighbouring communities.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Terras Sagradas · Living dashboard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14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1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4A6B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INSTITUTE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Modelled on the Aspen Institute —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1F3D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adapted for the Atlantic Forest.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2560320"/>
            <a:ext cx="10972800" cy="822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400" i="1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Curriculum organised across the four pillars, self-funded by tuition, faculty-in-residence and visiting elders. Programs run year-round across the educational core.</a:t>
            </a:r>
            <a:endParaRPr lang="en-US" sz="14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640080" y="3520440"/>
          <a:ext cx="10972800" cy="914400"/>
        </p:xfrm>
        <a:graphic>
          <a:graphicData uri="http://schemas.openxmlformats.org/drawingml/2006/table">
            <a:tbl>
              <a:tblPr/>
              <a:tblGrid>
                <a:gridCol w="2468880"/>
                <a:gridCol w="2103120"/>
                <a:gridCol w="1554480"/>
                <a:gridCol w="1371600"/>
                <a:gridCol w="1645920"/>
                <a:gridCol w="1828800"/>
              </a:tblGrid>
              <a:tr h="36576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5F1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Program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D2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5F1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Host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D2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5F1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Track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D2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5F1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Duration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D2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5F1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Tuition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D2B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F5F1E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Cadence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3D2B"/>
                    </a:solidFill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Question Reality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Marcelo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Philosophy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 days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R$ 12,000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4×/yr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Better Small Worlds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Institute faculty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Sciences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days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R$ 8,500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6×/yr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Bamboo &amp; Bio-architecture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Michele + guests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Arts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 days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R$ 9,000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3×/yr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Conscious Leadership Lab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Marcelo + Letícia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Philosophy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 days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R$ 5,000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8×/yr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Headwaters retreat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Visiting elders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Spirituality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 days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R$ 6,000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6×/yr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76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Agroforestry field school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Local practitioners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Sciences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days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R$ 4,500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141A1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4×/yr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AE3D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Terras Sagradas · Living dashboard</a:t>
            </a:r>
            <a:endParaRPr lang="en-US" sz="1000" dirty="0"/>
          </a:p>
        </p:txBody>
      </p:sp>
      <p:sp>
        <p:nvSpPr>
          <p:cNvPr id="7" name="Text 4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B7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14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F3D2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640080" y="457200"/>
            <a:ext cx="9144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spc="6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FLAGSHIP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640080" y="7772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Instituto Caranha —</a:t>
            </a:r>
            <a:endParaRPr lang="en-US" sz="3600" dirty="0"/>
          </a:p>
          <a:p>
            <a:pPr indent="0" marL="0">
              <a:buNone/>
            </a:pPr>
            <a:r>
              <a:rPr lang="en-US" sz="3600" b="1" dirty="0">
                <a:solidFill>
                  <a:srgbClr val="F5F1E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field site for the Island of Knowledge.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640080" y="2468880"/>
            <a:ext cx="694944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25000"/>
              </a:lnSpc>
              <a:buNone/>
            </a:pPr>
            <a:r>
              <a:rPr lang="en-US" sz="16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residential research institute on 400 ha of Mata Atlântica. Faculty fellows and graduate researchers convene across physics, philosophy, ecology, and the humanities — taking the rainforest itself as the laboratory. Intellectual sponsor: Marcelo Gleiser (Templeton Prize 2019).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640080" y="4389120"/>
            <a:ext cx="73152" cy="4114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68680" y="42976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Residency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868680" y="4572000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senior + 6 junior fellows in residence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640080" y="5029200"/>
            <a:ext cx="73152" cy="4114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68680" y="493776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program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868680" y="5212080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 convenings / yr, open lectures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" y="5669280"/>
            <a:ext cx="73152" cy="4114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68680" y="557784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Stewardship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868680" y="5852160"/>
            <a:ext cx="59436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400 ha actively conserved · ~80% RL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7863840" y="2468880"/>
            <a:ext cx="3749040" cy="3749040"/>
          </a:xfrm>
          <a:prstGeom prst="roundRect">
            <a:avLst>
              <a:gd name="adj" fmla="val 1951"/>
            </a:avLst>
          </a:prstGeom>
          <a:solidFill>
            <a:srgbClr val="4A6B47"/>
          </a:solidFill>
          <a:ln w="12700">
            <a:solidFill>
              <a:srgbClr val="EAE3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046720" y="2606040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ECONOMIC LOGIC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8046720" y="306324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Baseline grants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0058400" y="3063240"/>
            <a:ext cx="1508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R$ 2.5M / yr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046720" y="361188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OPEX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058400" y="3611880"/>
            <a:ext cx="1508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R$ 160k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046720" y="416052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Endowment seed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10058400" y="4160520"/>
            <a:ext cx="1508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R$ 20M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8046720" y="470916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Dormant mode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0058400" y="4709160"/>
            <a:ext cx="1508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40% grants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8046720" y="5257800"/>
            <a:ext cx="2103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5F1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asset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10058400" y="5257800"/>
            <a:ext cx="1508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R$ 12–16M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457200" y="64465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Terras Sagradas · Living dashboard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10817352" y="6446520"/>
            <a:ext cx="914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7BC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14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Terras Sagradas</dc:title>
  <dc:subject>PptxGenJS Presentation</dc:subject>
  <dc:creator>Terras Sagradas</dc:creator>
  <cp:lastModifiedBy>Terras Sagradas</cp:lastModifiedBy>
  <cp:revision>1</cp:revision>
  <dcterms:created xsi:type="dcterms:W3CDTF">2026-05-29T15:02:13Z</dcterms:created>
  <dcterms:modified xsi:type="dcterms:W3CDTF">2026-05-29T15:02:13Z</dcterms:modified>
</cp:coreProperties>
</file>