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9"/>
    <p:sldId id="269" r:id="rId20"/>
    <p:sldId id="270" r:id="rId21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Grants</c:v>
                </c:pt>
              </c:strCache>
            </c:strRef>
          </c:tx>
          <c:spPr>
            <a:solidFill>
              <a:srgbClr val="4A6B4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  <c:pt idx="3">
                    <c:v>2029</c:v>
                  </c:pt>
                  <c:pt idx="4">
                    <c:v>2030</c:v>
                  </c:pt>
                  <c:pt idx="5">
                    <c:v>2031</c:v>
                  </c:pt>
                  <c:pt idx="6">
                    <c:v>2032</c:v>
                  </c:pt>
                  <c:pt idx="7">
                    <c:v>2033</c:v>
                  </c:pt>
                  <c:pt idx="8">
                    <c:v>2034</c:v>
                  </c:pt>
                  <c:pt idx="9">
                    <c:v>2035</c:v>
                  </c:pt>
                </c:lvl>
              </c:multiLvlStrCache>
            </c:multiLvl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2.5</c:v>
                </c:pt>
                <c:pt idx="1">
                  <c:v>2.5</c:v>
                </c:pt>
                <c:pt idx="2">
                  <c:v>2.5</c:v>
                </c:pt>
                <c:pt idx="3">
                  <c:v>2.5</c:v>
                </c:pt>
                <c:pt idx="4">
                  <c:v>2.5</c:v>
                </c:pt>
                <c:pt idx="5">
                  <c:v>2.5</c:v>
                </c:pt>
                <c:pt idx="6">
                  <c:v>2.5</c:v>
                </c:pt>
                <c:pt idx="7">
                  <c:v>2.5</c:v>
                </c:pt>
                <c:pt idx="8">
                  <c:v>2.5</c:v>
                </c:pt>
                <c:pt idx="9">
                  <c:v>2.5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Endowment draw</c:v>
                </c:pt>
              </c:strCache>
            </c:strRef>
          </c:tx>
          <c:spPr>
            <a:solidFill>
              <a:srgbClr val="97BC6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  <c:pt idx="3">
                    <c:v>2029</c:v>
                  </c:pt>
                  <c:pt idx="4">
                    <c:v>2030</c:v>
                  </c:pt>
                  <c:pt idx="5">
                    <c:v>2031</c:v>
                  </c:pt>
                  <c:pt idx="6">
                    <c:v>2032</c:v>
                  </c:pt>
                  <c:pt idx="7">
                    <c:v>2033</c:v>
                  </c:pt>
                  <c:pt idx="8">
                    <c:v>2034</c:v>
                  </c:pt>
                  <c:pt idx="9">
                    <c:v>2035</c:v>
                  </c:pt>
                </c:lvl>
              </c:multiLvlStrCache>
            </c:multiLvl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  <c:pt idx="3">
                  <c:v>0.8</c:v>
                </c:pt>
                <c:pt idx="4">
                  <c:v>0.8</c:v>
                </c:pt>
                <c:pt idx="5">
                  <c:v>0.8</c:v>
                </c:pt>
                <c:pt idx="6">
                  <c:v>0.8</c:v>
                </c:pt>
                <c:pt idx="7">
                  <c:v>0.8</c:v>
                </c:pt>
                <c:pt idx="8">
                  <c:v>0.8</c:v>
                </c:pt>
                <c:pt idx="9">
                  <c:v>0.8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Carbon / CRA</c:v>
                </c:pt>
              </c:strCache>
            </c:strRef>
          </c:tx>
          <c:spPr>
            <a:solidFill>
              <a:srgbClr val="C9A84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  <c:pt idx="3">
                    <c:v>2029</c:v>
                  </c:pt>
                  <c:pt idx="4">
                    <c:v>2030</c:v>
                  </c:pt>
                  <c:pt idx="5">
                    <c:v>2031</c:v>
                  </c:pt>
                  <c:pt idx="6">
                    <c:v>2032</c:v>
                  </c:pt>
                  <c:pt idx="7">
                    <c:v>2033</c:v>
                  </c:pt>
                  <c:pt idx="8">
                    <c:v>2034</c:v>
                  </c:pt>
                  <c:pt idx="9">
                    <c:v>2035</c:v>
                  </c:pt>
                </c:lvl>
              </c:multiLvlStrCache>
            </c:multiLvl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0.5</c:v>
                </c:pt>
                <c:pt idx="1">
                  <c:v>0.55</c:v>
                </c:pt>
                <c:pt idx="2">
                  <c:v>0.6</c:v>
                </c:pt>
                <c:pt idx="3">
                  <c:v>0.65</c:v>
                </c:pt>
                <c:pt idx="4">
                  <c:v>0.7</c:v>
                </c:pt>
                <c:pt idx="5">
                  <c:v>0.75</c:v>
                </c:pt>
                <c:pt idx="6">
                  <c:v>0.8</c:v>
                </c:pt>
                <c:pt idx="7">
                  <c:v>0.8500000000000001</c:v>
                </c:pt>
                <c:pt idx="8">
                  <c:v>0.9</c:v>
                </c:pt>
                <c:pt idx="9">
                  <c:v>0.95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41A14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6B7A6B"/>
                    </a:solidFill>
                    <a:latin typeface="Calibri"/>
                  </a:defRPr>
                </a:pPr>
                <a:r>
                  <a:rPr sz="1100" b="0" i="0" u="none" strike="noStrike">
                    <a:solidFill>
                      <a:srgbClr val="6B7A6B"/>
                    </a:solidFill>
                    <a:latin typeface="Calibri"/>
                  </a:rPr>
                  <a:t>R$ millions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41A14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5F1E8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41A14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Full programming</c:v>
                </c:pt>
              </c:strCache>
            </c:strRef>
          </c:tx>
          <c:spPr>
            <a:solidFill>
              <a:srgbClr val="4A6B47"/>
            </a:solidFill>
            <a:ln w="38100" cap="flat">
              <a:solidFill>
                <a:srgbClr val="4A6B4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4A6B47"/>
              </a:solidFill>
              <a:ln w="9525" cap="flat">
                <a:solidFill>
                  <a:srgbClr val="4A6B4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Sheet1!$A$2:$A$22</c:f>
              <c:multiLvlStrCache>
                <c:ptCount val="21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  <c:pt idx="3">
                    <c:v>2029</c:v>
                  </c:pt>
                  <c:pt idx="4">
                    <c:v>2030</c:v>
                  </c:pt>
                  <c:pt idx="5">
                    <c:v>2031</c:v>
                  </c:pt>
                  <c:pt idx="6">
                    <c:v>2032</c:v>
                  </c:pt>
                  <c:pt idx="7">
                    <c:v>2033</c:v>
                  </c:pt>
                  <c:pt idx="8">
                    <c:v>2034</c:v>
                  </c:pt>
                  <c:pt idx="9">
                    <c:v>2035</c:v>
                  </c:pt>
                  <c:pt idx="10">
                    <c:v>2036</c:v>
                  </c:pt>
                  <c:pt idx="11">
                    <c:v>2037</c:v>
                  </c:pt>
                  <c:pt idx="12">
                    <c:v>2038</c:v>
                  </c:pt>
                  <c:pt idx="13">
                    <c:v>2039</c:v>
                  </c:pt>
                  <c:pt idx="14">
                    <c:v>2040</c:v>
                  </c:pt>
                  <c:pt idx="15">
                    <c:v>2041</c:v>
                  </c:pt>
                  <c:pt idx="16">
                    <c:v>2042</c:v>
                  </c:pt>
                  <c:pt idx="17">
                    <c:v>2043</c:v>
                  </c:pt>
                  <c:pt idx="18">
                    <c:v>2044</c:v>
                  </c:pt>
                  <c:pt idx="19">
                    <c:v>2045</c:v>
                  </c:pt>
                  <c:pt idx="20">
                    <c:v>2046</c:v>
                  </c:pt>
                </c:lvl>
              </c:multiLvlStrCache>
            </c:multiLvl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20</c:v>
                </c:pt>
                <c:pt idx="1">
                  <c:v>20.6</c:v>
                </c:pt>
                <c:pt idx="2">
                  <c:v>21.2</c:v>
                </c:pt>
                <c:pt idx="3">
                  <c:v>21.8</c:v>
                </c:pt>
                <c:pt idx="4">
                  <c:v>22.4</c:v>
                </c:pt>
                <c:pt idx="5">
                  <c:v>23</c:v>
                </c:pt>
                <c:pt idx="6">
                  <c:v>23.6</c:v>
                </c:pt>
                <c:pt idx="7">
                  <c:v>24.2</c:v>
                </c:pt>
                <c:pt idx="8">
                  <c:v>24.8</c:v>
                </c:pt>
                <c:pt idx="9">
                  <c:v>25.4</c:v>
                </c:pt>
                <c:pt idx="10">
                  <c:v>26</c:v>
                </c:pt>
                <c:pt idx="11">
                  <c:v>26.6</c:v>
                </c:pt>
                <c:pt idx="12">
                  <c:v>27.2</c:v>
                </c:pt>
                <c:pt idx="13">
                  <c:v>27.8</c:v>
                </c:pt>
                <c:pt idx="14">
                  <c:v>28.4</c:v>
                </c:pt>
                <c:pt idx="15">
                  <c:v>29</c:v>
                </c:pt>
                <c:pt idx="16">
                  <c:v>29.6</c:v>
                </c:pt>
                <c:pt idx="17">
                  <c:v>30.2</c:v>
                </c:pt>
                <c:pt idx="18">
                  <c:v>30.799999999999997</c:v>
                </c:pt>
                <c:pt idx="19">
                  <c:v>31.4</c:v>
                </c:pt>
                <c:pt idx="20">
                  <c:v>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Dormant only</c:v>
                </c:pt>
              </c:strCache>
            </c:strRef>
          </c:tx>
          <c:spPr>
            <a:solidFill>
              <a:srgbClr val="6B7A6B"/>
            </a:solidFill>
            <a:ln w="38100" cap="flat">
              <a:solidFill>
                <a:srgbClr val="6B7A6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6B7A6B"/>
              </a:solidFill>
              <a:ln w="9525" cap="flat">
                <a:solidFill>
                  <a:srgbClr val="6B7A6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Sheet1!$A$2:$A$22</c:f>
              <c:multiLvlStrCache>
                <c:ptCount val="21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  <c:pt idx="3">
                    <c:v>2029</c:v>
                  </c:pt>
                  <c:pt idx="4">
                    <c:v>2030</c:v>
                  </c:pt>
                  <c:pt idx="5">
                    <c:v>2031</c:v>
                  </c:pt>
                  <c:pt idx="6">
                    <c:v>2032</c:v>
                  </c:pt>
                  <c:pt idx="7">
                    <c:v>2033</c:v>
                  </c:pt>
                  <c:pt idx="8">
                    <c:v>2034</c:v>
                  </c:pt>
                  <c:pt idx="9">
                    <c:v>2035</c:v>
                  </c:pt>
                  <c:pt idx="10">
                    <c:v>2036</c:v>
                  </c:pt>
                  <c:pt idx="11">
                    <c:v>2037</c:v>
                  </c:pt>
                  <c:pt idx="12">
                    <c:v>2038</c:v>
                  </c:pt>
                  <c:pt idx="13">
                    <c:v>2039</c:v>
                  </c:pt>
                  <c:pt idx="14">
                    <c:v>2040</c:v>
                  </c:pt>
                  <c:pt idx="15">
                    <c:v>2041</c:v>
                  </c:pt>
                  <c:pt idx="16">
                    <c:v>2042</c:v>
                  </c:pt>
                  <c:pt idx="17">
                    <c:v>2043</c:v>
                  </c:pt>
                  <c:pt idx="18">
                    <c:v>2044</c:v>
                  </c:pt>
                  <c:pt idx="19">
                    <c:v>2045</c:v>
                  </c:pt>
                  <c:pt idx="20">
                    <c:v>2046</c:v>
                  </c:pt>
                </c:lvl>
              </c:multiLvlStrCache>
            </c:multiLvl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20</c:v>
                </c:pt>
                <c:pt idx="1">
                  <c:v>21.1</c:v>
                </c:pt>
                <c:pt idx="2">
                  <c:v>22.2</c:v>
                </c:pt>
                <c:pt idx="3">
                  <c:v>23.3</c:v>
                </c:pt>
                <c:pt idx="4">
                  <c:v>24.4</c:v>
                </c:pt>
                <c:pt idx="5">
                  <c:v>25.5</c:v>
                </c:pt>
                <c:pt idx="6">
                  <c:v>26.6</c:v>
                </c:pt>
                <c:pt idx="7">
                  <c:v>27.700000000000003</c:v>
                </c:pt>
                <c:pt idx="8">
                  <c:v>28.8</c:v>
                </c:pt>
                <c:pt idx="9">
                  <c:v>29.9</c:v>
                </c:pt>
                <c:pt idx="10">
                  <c:v>31</c:v>
                </c:pt>
                <c:pt idx="11">
                  <c:v>32.1</c:v>
                </c:pt>
                <c:pt idx="12">
                  <c:v>33.2</c:v>
                </c:pt>
                <c:pt idx="13">
                  <c:v>34.3</c:v>
                </c:pt>
                <c:pt idx="14">
                  <c:v>35.400000000000006</c:v>
                </c:pt>
                <c:pt idx="15">
                  <c:v>36.5</c:v>
                </c:pt>
                <c:pt idx="16">
                  <c:v>37.6</c:v>
                </c:pt>
                <c:pt idx="17">
                  <c:v>38.7</c:v>
                </c:pt>
                <c:pt idx="18">
                  <c:v>39.8</c:v>
                </c:pt>
                <c:pt idx="19">
                  <c:v>40.900000000000006</c:v>
                </c:pt>
                <c:pt idx="20">
                  <c:v>42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Alternating</c:v>
                </c:pt>
              </c:strCache>
            </c:strRef>
          </c:tx>
          <c:spPr>
            <a:solidFill>
              <a:srgbClr val="C9A84C"/>
            </a:solidFill>
            <a:ln w="38100" cap="flat">
              <a:solidFill>
                <a:srgbClr val="C9A84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C9A84C"/>
              </a:solidFill>
              <a:ln w="9525" cap="flat">
                <a:solidFill>
                  <a:srgbClr val="C9A84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Sheet1!$A$2:$A$22</c:f>
              <c:multiLvlStrCache>
                <c:ptCount val="21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  <c:pt idx="3">
                    <c:v>2029</c:v>
                  </c:pt>
                  <c:pt idx="4">
                    <c:v>2030</c:v>
                  </c:pt>
                  <c:pt idx="5">
                    <c:v>2031</c:v>
                  </c:pt>
                  <c:pt idx="6">
                    <c:v>2032</c:v>
                  </c:pt>
                  <c:pt idx="7">
                    <c:v>2033</c:v>
                  </c:pt>
                  <c:pt idx="8">
                    <c:v>2034</c:v>
                  </c:pt>
                  <c:pt idx="9">
                    <c:v>2035</c:v>
                  </c:pt>
                  <c:pt idx="10">
                    <c:v>2036</c:v>
                  </c:pt>
                  <c:pt idx="11">
                    <c:v>2037</c:v>
                  </c:pt>
                  <c:pt idx="12">
                    <c:v>2038</c:v>
                  </c:pt>
                  <c:pt idx="13">
                    <c:v>2039</c:v>
                  </c:pt>
                  <c:pt idx="14">
                    <c:v>2040</c:v>
                  </c:pt>
                  <c:pt idx="15">
                    <c:v>2041</c:v>
                  </c:pt>
                  <c:pt idx="16">
                    <c:v>2042</c:v>
                  </c:pt>
                  <c:pt idx="17">
                    <c:v>2043</c:v>
                  </c:pt>
                  <c:pt idx="18">
                    <c:v>2044</c:v>
                  </c:pt>
                  <c:pt idx="19">
                    <c:v>2045</c:v>
                  </c:pt>
                  <c:pt idx="20">
                    <c:v>2046</c:v>
                  </c:pt>
                </c:lvl>
              </c:multiLvlStrCache>
            </c:multiLvl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20</c:v>
                </c:pt>
                <c:pt idx="1">
                  <c:v>20.85</c:v>
                </c:pt>
                <c:pt idx="2">
                  <c:v>21.7</c:v>
                </c:pt>
                <c:pt idx="3">
                  <c:v>22.55</c:v>
                </c:pt>
                <c:pt idx="4">
                  <c:v>23.4</c:v>
                </c:pt>
                <c:pt idx="5">
                  <c:v>24.25</c:v>
                </c:pt>
                <c:pt idx="6">
                  <c:v>25.1</c:v>
                </c:pt>
                <c:pt idx="7">
                  <c:v>25.95</c:v>
                </c:pt>
                <c:pt idx="8">
                  <c:v>26.8</c:v>
                </c:pt>
                <c:pt idx="9">
                  <c:v>27.65</c:v>
                </c:pt>
                <c:pt idx="10">
                  <c:v>28.5</c:v>
                </c:pt>
                <c:pt idx="11">
                  <c:v>29.35</c:v>
                </c:pt>
                <c:pt idx="12">
                  <c:v>30.2</c:v>
                </c:pt>
                <c:pt idx="13">
                  <c:v>31.049999999999997</c:v>
                </c:pt>
                <c:pt idx="14">
                  <c:v>31.9</c:v>
                </c:pt>
                <c:pt idx="15">
                  <c:v>32.75</c:v>
                </c:pt>
                <c:pt idx="16">
                  <c:v>33.6</c:v>
                </c:pt>
                <c:pt idx="17">
                  <c:v>34.45</c:v>
                </c:pt>
                <c:pt idx="18">
                  <c:v>35.3</c:v>
                </c:pt>
                <c:pt idx="19">
                  <c:v>36.15</c:v>
                </c:pt>
                <c:pt idx="20">
                  <c:v>37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41A14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6B7A6B"/>
                    </a:solidFill>
                    <a:latin typeface="Calibri"/>
                  </a:defRPr>
                </a:pPr>
                <a:r>
                  <a:rPr sz="1100" b="0" i="0" u="none" strike="noStrike">
                    <a:solidFill>
                      <a:srgbClr val="6B7A6B"/>
                    </a:solidFill>
                    <a:latin typeface="Calibri"/>
                  </a:rPr>
                  <a:t>Principal (R$ millions)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41A14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5F1E8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41A14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D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73152" cy="4114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280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10058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field site for the</a:t>
            </a:r>
            <a:endParaRPr lang="en-US" sz="6000" dirty="0"/>
          </a:p>
          <a:p>
            <a:pPr indent="0" marL="0">
              <a:buNone/>
            </a:pPr>
            <a:r>
              <a:rPr lang="en-US" sz="6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Island of Knowledge.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731520" y="438912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residential research institute on 400 ha of Mata Atlântica in Uruçuca, Bahia.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Cross-disciplinary inquiry across physics, philosophy, ecology, and the humanities.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5760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Intellectual sponsor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6035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Marcelo Gleiser  ·  Theoretical physicist  ·  Templeton Prize 2019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paper v0.1 · 27 May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 ha of Mata Atlântica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08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Uruçuca / Serra Grande, southern Bahia. Caranha + Bonar contiguous mosaic, ~80% legal reserve, mostly-native vegetation in the Atlantic Forest biome.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5394960" cy="384048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46888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ESTIMATE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77240" y="278892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R$ 12–16M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777240" y="38862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US$ 2.4–3.2M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77240" y="4526280"/>
            <a:ext cx="54864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4709160"/>
            <a:ext cx="49377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 to mostly-native rainforest parcels in the Uruçuca / Serra Grande corridor. Held as a perpetual balance-sheet asset — not on the operating P&amp;L.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2286000"/>
            <a:ext cx="26060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0" y="2423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 ha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8961120" y="2286000"/>
            <a:ext cx="26060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0" y="2423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144000" y="26974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Mata Atlântica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6217920" y="3566160"/>
            <a:ext cx="26060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RESERVE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400800" y="397764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~80%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8961120" y="3566160"/>
            <a:ext cx="26060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COMPOSITION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144000" y="397764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Caranha + Bonar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6217920" y="4846320"/>
            <a:ext cx="26060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0" y="49834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400800" y="525780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Uruçuca, Bahia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8961120" y="4846320"/>
            <a:ext cx="26060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144000" y="49834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9144000" y="525780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Conservation + research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INTELLECTUAL SPONSOR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Marcelo Gleiser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physicist · Professor of Natural Philosophy, Physics and Astronomy at Dartmouth · Templeton Prize 2019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331720"/>
            <a:ext cx="73152" cy="1645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331720"/>
            <a:ext cx="10515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"What we know is an island in an ocean of the unknown.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the island grows, so does the shoreline of our ignorance."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420624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institute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461772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Gleiser's work — across cosmology, complexity, and the philosophy of science — argues that meaning lives precisely at the boundary between disciplines, and between knowledge and mystery. The Mata Atlântica makes that boundary palpable.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217920" y="420624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role entails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217920" y="461772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intellectual anchor: annual symposium keynote, fellowship selection input, and editorial direction for the Island of Knowledge program. Not operational. Status: proposed.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D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73152" cy="4114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645920"/>
            <a:ext cx="10058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working paper.</a:t>
            </a:r>
            <a:endParaRPr lang="en-US" sz="5600" dirty="0"/>
          </a:p>
          <a:p>
            <a:pPr indent="0" marL="0">
              <a:buNone/>
            </a:pPr>
            <a:r>
              <a:rPr lang="en-US" sz="5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invitation.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731520" y="4023360"/>
            <a:ext cx="10058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is an indicative model — a starting point for conversations with potential faculty, funders, and partners. Numbers are honest defaults, not promises. Sliders in the companion app let you stress the model yourself.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paper v0.1 · Prepared 27 May 2026 · Marcelo Gleiser as intellectual sponsor (proposed)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E1B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CENTRO DE ESTUDOS UNIFICADOS  ·  C.E.U.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400" b="1" i="0">
                <a:solidFill>
                  <a:srgbClr val="F5F0E8"/>
                </a:solidFill>
                <a:latin typeface="Georgia"/>
              </a:rPr>
              <a:t>Da Terra, Vida e Mente.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0" i="1">
                <a:solidFill>
                  <a:srgbClr val="A8B2C0"/>
                </a:solidFill>
                <a:latin typeface="Georgia"/>
              </a:rPr>
              <a:t>Um incubador de estudos transdisciplinares integrando ciências,</a:t>
            </a:r>
          </a:p>
          <a:p>
            <a:r>
              <a:rPr sz="1800" b="0" i="1">
                <a:solidFill>
                  <a:srgbClr val="A8B2C0"/>
                </a:solidFill>
                <a:latin typeface="Georgia"/>
              </a:rPr>
              <a:t>filosofia, artes e espiritualidade.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2926080"/>
            <a:ext cx="5486400" cy="310896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10896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MISSÃO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429000"/>
            <a:ext cx="5029200" cy="2468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F0E8"/>
                </a:solidFill>
                <a:latin typeface="Calibri"/>
              </a:rPr>
              <a:t>1.  Desenvolver projetos de pesquisa dedicados a uma visão</a:t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>     biocêntrica de integração da humanidade com o planeta</a:t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>     e sua biosfera.</a:t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/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>2.  Oferecer instrução dirigida a grupos e pessoas interessadas.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2926080"/>
            <a:ext cx="5486400" cy="310896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92240" y="310896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VISÃO  ·  PROJETO INICIAL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3429000"/>
            <a:ext cx="5029200" cy="2468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F0E8"/>
                </a:solidFill>
                <a:latin typeface="Calibri"/>
              </a:rPr>
              <a:t>Uma plataforma física e intelectual para encontros, pesquisa</a:t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>e formação — ancorada na bioregião da Mata Atlântica.</a:t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/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>O C.E.U. opera junto ao Instituto Caranha como sua</a:t>
            </a:r>
          </a:p>
          <a:p>
            <a:r>
              <a:rPr sz="1400" b="0" i="0">
                <a:solidFill>
                  <a:srgbClr val="F5F0E8"/>
                </a:solidFill>
                <a:latin typeface="Calibri"/>
              </a:rPr>
              <a:t>camada transdisciplinar e contemplativa.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0">
                <a:solidFill>
                  <a:srgbClr val="A8B2C0"/>
                </a:solidFill>
                <a:latin typeface="Calibri"/>
              </a:rPr>
              <a:t>Instituto Caranha · C.E.U. · 1 / 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E1B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1.  INFRAESTRUTURA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1" i="0">
                <a:solidFill>
                  <a:srgbClr val="F5F0E8"/>
                </a:solidFill>
                <a:latin typeface="Georgia"/>
              </a:rPr>
              <a:t>OCA — Ilhas de Conhecimentos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002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1">
                <a:solidFill>
                  <a:srgbClr val="A8B2C0"/>
                </a:solidFill>
                <a:latin typeface="Calibri"/>
              </a:rPr>
              <a:t>O espaço físico do C.E.U. — desenhado para encontro, estudo e troca.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2377440"/>
            <a:ext cx="5532120" cy="178308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560320"/>
            <a:ext cx="1828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000" b="1" i="0">
                <a:solidFill>
                  <a:srgbClr val="C96F4A"/>
                </a:solidFill>
                <a:latin typeface="Georgia"/>
              </a:rPr>
              <a:t>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33756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A8B2C0"/>
                </a:solidFill>
                <a:latin typeface="Calibri"/>
              </a:rPr>
              <a:t>SALAS DE ESTUDO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2651760"/>
            <a:ext cx="3200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Espaços para estudos individuais ou de pequenos grupos.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Internet rápida, mesas e white/blackboards para discussão.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2377440"/>
            <a:ext cx="5532120" cy="178308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40" y="2560320"/>
            <a:ext cx="1828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000" b="1" i="0">
                <a:solidFill>
                  <a:srgbClr val="C96F4A"/>
                </a:solidFill>
                <a:latin typeface="Georgia"/>
              </a:rPr>
              <a:t>30–40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333756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A8B2C0"/>
                </a:solidFill>
                <a:latin typeface="Calibri"/>
              </a:rPr>
              <a:t>SALA DE REUNIÕES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2651760"/>
            <a:ext cx="3200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Para apresentações de pesquisa e encontros com grupos de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visitantes — projeção e acústica de alta qualidade.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343400"/>
            <a:ext cx="5532120" cy="178308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4526280"/>
            <a:ext cx="1828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000" b="1" i="0">
                <a:solidFill>
                  <a:srgbClr val="C96F4A"/>
                </a:solidFill>
                <a:latin typeface="Georgia"/>
              </a:rPr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30352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A8B2C0"/>
                </a:solidFill>
                <a:latin typeface="Calibri"/>
              </a:rPr>
              <a:t>CABANAS DE ALOJAMENTO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4617720"/>
            <a:ext cx="3200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Acomodação para visitantes em residência curta — pesquisadores,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fellows convidados e participantes de retiros.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4343400"/>
            <a:ext cx="5532120" cy="178308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92240" y="4526280"/>
            <a:ext cx="1828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000" b="1" i="0">
                <a:solidFill>
                  <a:srgbClr val="C96F4A"/>
                </a:solidFill>
                <a:latin typeface="Georgia"/>
              </a:rPr>
              <a:t>∞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530352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A8B2C0"/>
                </a:solidFill>
                <a:latin typeface="Calibri"/>
              </a:rPr>
              <a:t>ESPAÇOS PÚBLICOS INTERNOS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4617720"/>
            <a:ext cx="3200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Áreas comuns desenhadas para facilitar encontros espontâneos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e trocas de ideias entre as disciplinas.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0">
                <a:solidFill>
                  <a:srgbClr val="A8B2C0"/>
                </a:solidFill>
                <a:latin typeface="Calibri"/>
              </a:rPr>
              <a:t>Instituto Caranha · C.E.U. · 2 / 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E1B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2.  FINANÇAS    ·    3.  GOVERNANÇA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000" b="1" i="0">
                <a:solidFill>
                  <a:srgbClr val="F5F0E8"/>
                </a:solidFill>
                <a:latin typeface="Georgia"/>
              </a:rPr>
              <a:t>Como o C.E.U. se sustenta e se conduz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828800"/>
            <a:ext cx="5486400" cy="329184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0116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2.A  ·  CENÁRIO 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3317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500" b="1" i="0">
                <a:solidFill>
                  <a:srgbClr val="F5F0E8"/>
                </a:solidFill>
                <a:latin typeface="Calibri"/>
              </a:rPr>
              <a:t>Sem recursos para pesquisadores visitantes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834640"/>
            <a:ext cx="5029200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i.   Retiros (In-sights) para até 20 pessoas conduzidos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      por Marcelo, Renata e outros convidados.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      Matrícula, alojamento e refeições incluídas.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/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ii.  Visitas de imersão terapêutica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      (25% do líquido para o C.E.U.).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1828800"/>
            <a:ext cx="5486400" cy="3291840"/>
          </a:xfrm>
          <a:prstGeom prst="roundRect">
            <a:avLst>
              <a:gd name="adj" fmla="val 6000"/>
            </a:avLst>
          </a:prstGeom>
          <a:solidFill>
            <a:srgbClr val="1E2E46"/>
          </a:solidFill>
          <a:ln w="9525">
            <a:solidFill>
              <a:srgbClr val="C96F4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92240" y="20116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2.B  ·  CENÁRIO EXPANDIDO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23317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500" b="1" i="0">
                <a:solidFill>
                  <a:srgbClr val="F5F0E8"/>
                </a:solidFill>
                <a:latin typeface="Calibri"/>
              </a:rPr>
              <a:t>Com recursos para pesquisadores visitantes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2834640"/>
            <a:ext cx="5029200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i.   Bolsas — John Templeton, Templeton World Charity,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      Berggruen, Fundação Estudar, Ro &amp; Lê.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      Estadia mínima: 10 dias.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/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ii.  Visitas de imersão terapêutica (25% líquido p/ C.E.U.).</a:t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/>
            </a:r>
          </a:p>
          <a:p>
            <a:r>
              <a:rPr sz="1200" b="0" i="0">
                <a:solidFill>
                  <a:srgbClr val="F5F0E8"/>
                </a:solidFill>
                <a:latin typeface="Calibri"/>
              </a:rPr>
              <a:t>iii. Retiros (In-sights) para até 20 pessoas.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5257800"/>
            <a:ext cx="11201400" cy="502920"/>
          </a:xfrm>
          <a:prstGeom prst="roundRect">
            <a:avLst>
              <a:gd name="adj" fmla="val 6000"/>
            </a:avLst>
          </a:prstGeom>
          <a:solidFill>
            <a:srgbClr val="1A2A3E"/>
          </a:solidFill>
          <a:ln w="9525">
            <a:solidFill>
              <a:srgbClr val="7EA8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5330952"/>
            <a:ext cx="109728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7EA8B5"/>
                </a:solidFill>
                <a:latin typeface="Calibri"/>
              </a:rPr>
              <a:t>A cada 10 pessoas, oferecemos uma bolsa integral para um "invited fellow" — jovens que não podem pagar.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5943600"/>
            <a:ext cx="5486400" cy="86868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60350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DIREÇÃO EXECUTIVA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63550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Diretor   ·   Vice-Diretor   ·   Assistente administrativo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5943600"/>
            <a:ext cx="5486400" cy="868680"/>
          </a:xfrm>
          <a:prstGeom prst="roundRect">
            <a:avLst>
              <a:gd name="adj" fmla="val 6000"/>
            </a:avLst>
          </a:prstGeom>
          <a:solidFill>
            <a:srgbClr val="16263A"/>
          </a:solidFill>
          <a:ln w="9525">
            <a:solidFill>
              <a:srgbClr val="2A3A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92240" y="60350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C96F4A"/>
                </a:solidFill>
                <a:latin typeface="Calibri"/>
              </a:rPr>
              <a:t>CONSELHO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63550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F5F0E8"/>
                </a:solidFill>
                <a:latin typeface="Calibri"/>
              </a:rPr>
              <a:t>7 pessoas escolhidas pelos fundadores   ·   reuniões semestrais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Take the rainforest as the substrate of inquiry —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only its subject.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74320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8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fellows and graduate researchers convene in residence for 3–6 months to work on problems that cut across disciplines — questions that physics, philosophy, ecology, and the humanities are each too narrow to answer alone.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0" y="2743200"/>
            <a:ext cx="3474720" cy="310896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12480" y="2834640"/>
            <a:ext cx="3108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 ha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8412480" y="4023360"/>
            <a:ext cx="3108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Atlântica, Bahia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Caranha + Bonar mosaic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~80% legal reserve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pillars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35661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1945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822960" y="27889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Residency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822960" y="3383280"/>
            <a:ext cx="54864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566160"/>
            <a:ext cx="30175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3–6 month fellowships for senior and junior scholars working on cross-disciplinary problems in residence on site.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43400" y="2011680"/>
            <a:ext cx="35661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17720" y="21945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4617720" y="27889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Public program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4617720" y="3383280"/>
            <a:ext cx="54864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3566160"/>
            <a:ext cx="30175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Seasonal workshops, an annual symposium, and open lectures broadcast from the rainforest to the world.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138160" y="2011680"/>
            <a:ext cx="35661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0" y="21945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8412480" y="27889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Stewardship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8412480" y="3383280"/>
            <a:ext cx="54864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0" y="3566160"/>
            <a:ext cx="30175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400 ha is held as a perpetual conservation asset. Carbon and CRA revenue subsidize operations.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 LOGIC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Anti-fragile by construction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6002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recurring revenue streams fund OPEX. A perpetual endowment is sized to cover the dormant-mode baseline so the institute survives any single funding cycle.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137160" cy="91440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27432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Philanthropy &amp; grants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315468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R$ 2.5M / yr baseline when programming is active. Scales to 40% in dormant years.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3886200"/>
            <a:ext cx="137160" cy="91440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8862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Conservation revenue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14400" y="429768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carbon and CRA flow. One-time CRA quota sale seeds the endowment.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5029200"/>
            <a:ext cx="137160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50292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Endowment draw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914400" y="544068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Classic 4% rule on principal. Real return reinvested above the draw.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Operating shape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5394960" cy="201168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96596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R$ 2.5M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868680" y="2926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grants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329184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Philanthropy + foundations when programming is active.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1828800"/>
            <a:ext cx="5394960" cy="201168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37960" y="196596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R$ 160k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6537960" y="2926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OPEX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37960" y="329184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Faculty, fellowships, research, site maintenance.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4069080"/>
            <a:ext cx="5394960" cy="201168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20624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868680" y="51663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Dormant baseline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68680" y="5532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scale-down when programming is paused.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217920" y="4069080"/>
            <a:ext cx="5394960" cy="201168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37960" y="420624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 ha</a:t>
            </a:r>
            <a:endParaRPr lang="en-US" sz="5200" dirty="0"/>
          </a:p>
        </p:txBody>
      </p:sp>
      <p:sp>
        <p:nvSpPr>
          <p:cNvPr id="18" name="Text 16"/>
          <p:cNvSpPr/>
          <p:nvPr/>
        </p:nvSpPr>
        <p:spPr>
          <a:xfrm>
            <a:off x="6537960" y="51663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asset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537960" y="5532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Caranha + Bonar mosaic, Mata Atlântica.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10-year revenue vs. OPEX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Stacked revenue (grants + endowment draw + conservation) against full-program operating cost. Default sliders.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548640" y="2011680"/>
          <a:ext cx="11064240" cy="4206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ANTI-FRAGILITY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Endowment trajectory · 20 years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Principal under three regimes. 50% of surplus reinvested into principal; deficits drawn from principal.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548640" y="2011680"/>
          <a:ext cx="11064240" cy="4206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Faculty &amp; fellowship structure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20116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FELLOWS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233172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77240" y="320040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R$ 220k stipend each. 3–6 month residencies.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343400" y="182880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20116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 FELLOWS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0" y="233172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4572000" y="320040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R$ 80k stipend each. PhD / postdoc level.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138160" y="182880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366760" y="20116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 SCHOLARS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366760" y="233172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8366760" y="320040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in residence at any time.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06908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42519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PER RESIDENT-MONTH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77240" y="45720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R$ 17.8k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777240" y="544068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Stipend + share of overhead.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343400" y="406908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0" y="42519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FELLOWSHIP SHARE OF OPEX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0" y="45720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~70%</a:t>
            </a:r>
            <a:endParaRPr lang="en-US" sz="3600" dirty="0"/>
          </a:p>
        </p:txBody>
      </p:sp>
      <p:sp>
        <p:nvSpPr>
          <p:cNvPr id="23" name="Text 21"/>
          <p:cNvSpPr/>
          <p:nvPr/>
        </p:nvSpPr>
        <p:spPr>
          <a:xfrm>
            <a:off x="4572000" y="544068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Rest: admin, faculty, site maintenance.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8138160" y="406908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366760" y="42519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SYMPOSIA / YR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366760" y="45720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+ 4</a:t>
            </a:r>
            <a:endParaRPr lang="en-US" sz="3600" dirty="0"/>
          </a:p>
        </p:txBody>
      </p:sp>
      <p:sp>
        <p:nvSpPr>
          <p:cNvPr id="27" name="Text 25"/>
          <p:cNvSpPr/>
          <p:nvPr/>
        </p:nvSpPr>
        <p:spPr>
          <a:xfrm>
            <a:off x="8366760" y="544068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symposium + seasonal workshops.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 notes &amp; caveats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94360" y="1901952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7373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OPEX calibrates to R$ 1.92M/yr (R$ 160k/mo) — 9 fellows + R$ 650k admin + R$ 300k site.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94360" y="2587752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4231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Dormant mode: site maintenance + 30% of admin baseline continue; faculty and fellowship spend goes to zero.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94360" y="3273552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1089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Endowment for perpetuity (stress) = principal s.t. draw + carbon + dormant grants ≥ full-programming OPEX.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94360" y="3959352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794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Trajectory chart assumes 50% of surpluses reinvested into principal; deficits drawn from principal.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94360" y="4645152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44805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revenue excludes the one-time CRA quota sale — treat that as a capital injection to seed the endowment.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94360" y="5330952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51663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asset not on the operating P&amp;L — separate balance-sheet item (~R$ 12–16M central estimate).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Caranha · Working paper v0.1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Caranha</dc:title>
  <dc:subject>PptxGenJS Presentation</dc:subject>
  <dc:creator>Instituto Caranha</dc:creator>
  <cp:lastModifiedBy>Instituto Caranha</cp:lastModifiedBy>
  <cp:revision>1</cp:revision>
  <dcterms:created xsi:type="dcterms:W3CDTF">2026-05-29T14:49:01Z</dcterms:created>
  <dcterms:modified xsi:type="dcterms:W3CDTF">2026-05-29T14:49:01Z</dcterms:modified>
</cp:coreProperties>
</file>